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xls" ContentType="application/vnd.ms-exce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embeddings/oleObject1.bin" ContentType="application/vnd.openxmlformats-officedocument.oleObject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76" r:id="rId2"/>
    <p:sldId id="381" r:id="rId3"/>
    <p:sldId id="377" r:id="rId4"/>
    <p:sldId id="378" r:id="rId5"/>
    <p:sldId id="379" r:id="rId6"/>
    <p:sldId id="380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1" r:id="rId17"/>
    <p:sldId id="392" r:id="rId18"/>
    <p:sldId id="393" r:id="rId19"/>
    <p:sldId id="394" r:id="rId20"/>
    <p:sldId id="395" r:id="rId21"/>
    <p:sldId id="396" r:id="rId22"/>
    <p:sldId id="397" r:id="rId23"/>
    <p:sldId id="398" r:id="rId24"/>
  </p:sldIdLst>
  <p:sldSz cx="10799763" cy="7561263"/>
  <p:notesSz cx="7099300" cy="10234613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5pPr>
    <a:lvl6pPr marL="22860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6pPr>
    <a:lvl7pPr marL="27432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7pPr>
    <a:lvl8pPr marL="32004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8pPr>
    <a:lvl9pPr marL="36576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6D9F"/>
    <a:srgbClr val="0066FF"/>
    <a:srgbClr val="E8C380"/>
    <a:srgbClr val="99CCFF"/>
    <a:srgbClr val="E3B462"/>
    <a:srgbClr val="C0C0C0"/>
    <a:srgbClr val="B2B2B2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4" autoAdjust="0"/>
    <p:restoredTop sz="94660"/>
  </p:normalViewPr>
  <p:slideViewPr>
    <p:cSldViewPr>
      <p:cViewPr varScale="1">
        <p:scale>
          <a:sx n="182" d="100"/>
          <a:sy n="182" d="100"/>
        </p:scale>
        <p:origin x="-2848" y="-96"/>
      </p:cViewPr>
      <p:guideLst>
        <p:guide orient="horz" pos="3107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-2504" y="-120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6D9258D6-7E23-5843-803A-05FA8604108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2996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png>
</file>

<file path=ppt/media/image39.png>
</file>

<file path=ppt/media/image4.jpeg>
</file>

<file path=ppt/media/image40.pn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09625" y="768350"/>
            <a:ext cx="548005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C9769199-FE31-AE48-8843-897A7F470C3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675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10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17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18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19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20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7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8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9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09664" y="2349500"/>
            <a:ext cx="9180440" cy="1620838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19323" y="4284666"/>
            <a:ext cx="7561117" cy="1931987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38AA10-4076-D045-A51B-AFC6EEF7F260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EA7F6A-1141-A044-B671-C54DC34D443A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830471" y="368300"/>
            <a:ext cx="2428985" cy="650875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40309" y="368300"/>
            <a:ext cx="7136244" cy="650875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361CF6-176C-DD48-A3B5-BF39A8DB6B3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EDE83-C325-7541-8D4D-D3B63C7CD6F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52952" y="4859341"/>
            <a:ext cx="918044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52952" y="3205166"/>
            <a:ext cx="9180440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586E4-2D4C-8043-940A-8B4B1994466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40309" y="1557338"/>
            <a:ext cx="4782614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76841" y="1557338"/>
            <a:ext cx="4782615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98A3B-21AC-F64D-953D-981E5A02A000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11" y="303216"/>
            <a:ext cx="9719145" cy="1260475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0309" y="1692275"/>
            <a:ext cx="4771392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0309" y="2397125"/>
            <a:ext cx="4771392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486459" y="1692275"/>
            <a:ext cx="4772996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486459" y="2397125"/>
            <a:ext cx="4772996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3F1C0-906D-D542-8D2C-85496A975C4F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BEF2DB-8E4F-924D-964A-824AADDCAB37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A42315-95DC-9444-BDD3-FDE7ED47025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09" y="301628"/>
            <a:ext cx="3552891" cy="1281113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23067" y="301625"/>
            <a:ext cx="6036388" cy="64531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40309" y="1582740"/>
            <a:ext cx="3552891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4779EA-A1CC-A844-90F9-5EC0666FFA9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16345" y="5292728"/>
            <a:ext cx="6480499" cy="625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116345" y="676275"/>
            <a:ext cx="6480499" cy="45354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116345" y="5918203"/>
            <a:ext cx="6480499" cy="8874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6DB86B-0B44-8C41-8729-E5B75DA1F28A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 stripes high res small"/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-36513"/>
            <a:ext cx="10801367" cy="1152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bottom stripes high res small"/>
          <p:cNvPicPr>
            <a:picLocks noChangeAspect="1" noChangeArrowheads="1"/>
          </p:cNvPicPr>
          <p:nvPr userDrawn="1"/>
        </p:nvPicPr>
        <p:blipFill>
          <a:blip r:embed="rId1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6445253"/>
            <a:ext cx="10801367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316302" y="368300"/>
            <a:ext cx="7910634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b" anchorCtr="1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0311" y="1557338"/>
            <a:ext cx="9719145" cy="531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972014" y="7273925"/>
            <a:ext cx="1871040" cy="31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7308853"/>
            <a:ext cx="379980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36000" numCol="1" anchor="b" anchorCtr="0" compatLnSpc="1">
            <a:prstTxWarp prst="textNoShape">
              <a:avLst/>
            </a:prstTxWarp>
          </a:bodyPr>
          <a:lstStyle>
            <a:lvl1pPr>
              <a:defRPr sz="7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fld id="{BACC94B4-911B-DD49-BED3-E19E14D24CA8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pic>
        <p:nvPicPr>
          <p:cNvPr id="1032" name="Picture 8" descr="Hydronix_307_logo_small"/>
          <p:cNvPicPr>
            <a:picLocks noChangeAspect="1" noChangeArrowheads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9361612" y="446091"/>
            <a:ext cx="1128716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/>
  <p:hf hdr="0" dt="0"/>
  <p:txStyles>
    <p:titleStyle>
      <a:lvl1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2pPr>
      <a:lvl3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3pPr>
      <a:lvl4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4pPr>
      <a:lvl5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6pPr>
      <a:lvl7pPr marL="9144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7pPr>
      <a:lvl8pPr marL="13716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8pPr>
      <a:lvl9pPr marL="18288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9pPr>
    </p:titleStyle>
    <p:bodyStyle>
      <a:lvl1pPr marL="390525" indent="-390525" algn="l" defTabSz="1042988" rtl="0" eaLnBrk="0" fontAlgn="base" hangingPunct="0">
        <a:spcBef>
          <a:spcPct val="50000"/>
        </a:spcBef>
        <a:spcAft>
          <a:spcPct val="50000"/>
        </a:spcAft>
        <a:buClr>
          <a:srgbClr val="2E6D9F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847725" indent="-325438" algn="l" defTabSz="1042988" rtl="0" eaLnBrk="0" fontAlgn="base" hangingPunct="0">
        <a:spcBef>
          <a:spcPct val="20000"/>
        </a:spcBef>
        <a:spcAft>
          <a:spcPct val="20000"/>
        </a:spcAft>
        <a:buClr>
          <a:srgbClr val="2E6D9F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303338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825625" indent="-261938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2346325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5pPr>
      <a:lvl6pPr marL="28035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6pPr>
      <a:lvl7pPr marL="32607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7pPr>
      <a:lvl8pPr marL="37179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8pPr>
      <a:lvl9pPr marL="41751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4.jpe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23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27.jpeg"/><Relationship Id="rId5" Type="http://schemas.openxmlformats.org/officeDocument/2006/relationships/image" Target="../media/image28.jpe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29.jpeg"/><Relationship Id="rId5" Type="http://schemas.openxmlformats.org/officeDocument/2006/relationships/image" Target="../media/image30.jpeg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31.jpeg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32.jpeg"/><Relationship Id="rId5" Type="http://schemas.openxmlformats.org/officeDocument/2006/relationships/image" Target="../media/image33.jpeg"/><Relationship Id="rId1" Type="http://schemas.openxmlformats.org/officeDocument/2006/relationships/tags" Target="../tags/tag17.xml"/><Relationship Id="rId2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8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34.png"/><Relationship Id="rId7" Type="http://schemas.openxmlformats.org/officeDocument/2006/relationships/image" Target="../media/image35.jpeg"/><Relationship Id="rId1" Type="http://schemas.openxmlformats.org/officeDocument/2006/relationships/vmlDrawing" Target="../drawings/vmlDrawing1.vml"/><Relationship Id="rId2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36.jpeg"/><Relationship Id="rId5" Type="http://schemas.openxmlformats.org/officeDocument/2006/relationships/image" Target="../media/image37.jpeg"/><Relationship Id="rId1" Type="http://schemas.openxmlformats.org/officeDocument/2006/relationships/tags" Target="../tags/tag19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38.png"/><Relationship Id="rId1" Type="http://schemas.openxmlformats.org/officeDocument/2006/relationships/tags" Target="../tags/tag20.xml"/><Relationship Id="rId2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39.png"/><Relationship Id="rId1" Type="http://schemas.openxmlformats.org/officeDocument/2006/relationships/tags" Target="../tags/tag21.x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image" Target="../media/image40.png"/><Relationship Id="rId1" Type="http://schemas.openxmlformats.org/officeDocument/2006/relationships/tags" Target="../tags/tag22.xml"/><Relationship Id="rId2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3.xml"/><Relationship Id="rId5" Type="http://schemas.openxmlformats.org/officeDocument/2006/relationships/oleObject" Target="../embeddings/oleObject2.bin"/><Relationship Id="rId6" Type="http://schemas.openxmlformats.org/officeDocument/2006/relationships/oleObject" Target="../embeddings/Microsoft_Excel_97_-_2004-Arbeitsblatt1.xls"/><Relationship Id="rId7" Type="http://schemas.openxmlformats.org/officeDocument/2006/relationships/image" Target="../media/image41.emf"/><Relationship Id="rId1" Type="http://schemas.openxmlformats.org/officeDocument/2006/relationships/vmlDrawing" Target="../drawings/vmlDrawing2.vml"/><Relationship Id="rId2" Type="http://schemas.openxmlformats.org/officeDocument/2006/relationships/tags" Target="../tags/tag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8.jpeg"/><Relationship Id="rId5" Type="http://schemas.openxmlformats.org/officeDocument/2006/relationships/image" Target="../media/image9.jpe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10.jpeg"/><Relationship Id="rId5" Type="http://schemas.openxmlformats.org/officeDocument/2006/relationships/image" Target="../media/image11.jpe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2.jpeg"/><Relationship Id="rId5" Type="http://schemas.openxmlformats.org/officeDocument/2006/relationships/image" Target="../media/image13.jpe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15.jpe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17.jpeg"/><Relationship Id="rId5" Type="http://schemas.openxmlformats.org/officeDocument/2006/relationships/image" Target="../media/image18.jpe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03337" y="1332359"/>
            <a:ext cx="37133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Aggregate measurement</a:t>
            </a:r>
          </a:p>
        </p:txBody>
      </p:sp>
      <p:grpSp>
        <p:nvGrpSpPr>
          <p:cNvPr id="9" name="Gruppierung 8"/>
          <p:cNvGrpSpPr>
            <a:grpSpLocks/>
          </p:cNvGrpSpPr>
          <p:nvPr/>
        </p:nvGrpSpPr>
        <p:grpSpPr bwMode="auto">
          <a:xfrm>
            <a:off x="719361" y="2556495"/>
            <a:ext cx="8873947" cy="3113087"/>
            <a:chOff x="546100" y="3475831"/>
            <a:chExt cx="8873947" cy="3112508"/>
          </a:xfrm>
        </p:grpSpPr>
        <p:pic>
          <p:nvPicPr>
            <p:cNvPr id="10" name="Picture 1027" descr="(b)hp0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546100" y="3475831"/>
              <a:ext cx="4563670" cy="31125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 Box 1028"/>
            <p:cNvSpPr txBox="1">
              <a:spLocks noChangeArrowheads="1"/>
            </p:cNvSpPr>
            <p:nvPr/>
          </p:nvSpPr>
          <p:spPr bwMode="auto">
            <a:xfrm>
              <a:off x="5041900" y="5838031"/>
              <a:ext cx="4378147" cy="4769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dirty="0"/>
                <a:t>Hydro-Probe II, </a:t>
              </a:r>
              <a:r>
                <a:rPr lang="en-GB" dirty="0" smtClean="0"/>
                <a:t>Modell </a:t>
              </a:r>
              <a:r>
                <a:rPr lang="en-GB" dirty="0"/>
                <a:t>HP02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907367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10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29505" y="1922115"/>
            <a:ext cx="525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r">
              <a:lnSpc>
                <a:spcPct val="70000"/>
              </a:lnSpc>
            </a:pPr>
            <a:r>
              <a:rPr lang="en-GB" sz="2800"/>
              <a:t>Installation of the Hydro-Mix VII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8889" y="2662783"/>
            <a:ext cx="4800600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71889" y="3348583"/>
            <a:ext cx="4838700" cy="3572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11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29505" y="1922115"/>
            <a:ext cx="525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r">
              <a:lnSpc>
                <a:spcPct val="70000"/>
              </a:lnSpc>
            </a:pPr>
            <a:r>
              <a:rPr lang="en-GB" sz="2800"/>
              <a:t>Installation of the Hydro-Mix VII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71489" y="2556495"/>
            <a:ext cx="5765477" cy="43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12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Sensor type 2: The Hydro-Probe Orbiter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704137" y="1692399"/>
            <a:ext cx="2938463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47353" y="2844527"/>
            <a:ext cx="3810000" cy="2770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79" descr="untitled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295553" y="3073127"/>
            <a:ext cx="1240240" cy="1803384"/>
          </a:xfrm>
          <a:prstGeom prst="rect">
            <a:avLst/>
          </a:prstGeom>
          <a:noFill/>
        </p:spPr>
      </p:pic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165100" y="5380831"/>
            <a:ext cx="948325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de-DE" sz="2000"/>
              <a:t>The Hydro-Probe Orbiter with it‘s replaceable sensing arm can be used in many Turbo and Planetary mixers as a rotating sensor. </a:t>
            </a:r>
          </a:p>
          <a:p>
            <a:r>
              <a:rPr lang="de-DE" sz="2000"/>
              <a:t>In rotating pan mixers the sensor can be installed in a static position at nearly every location in the mixer.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13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3297" y="2772519"/>
            <a:ext cx="8839200" cy="69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b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</a:pPr>
            <a:r>
              <a:rPr lang="en-GB" altLang="zh-TW" sz="2400">
                <a:ea typeface="新細明體" charset="-120"/>
                <a:cs typeface="新細明體" charset="-120"/>
              </a:rPr>
              <a:t>The sensor has been designed for dynamic movement through</a:t>
            </a:r>
          </a:p>
          <a:p>
            <a:pPr>
              <a:lnSpc>
                <a:spcPct val="80000"/>
              </a:lnSpc>
            </a:pPr>
            <a:r>
              <a:rPr lang="en-GB" altLang="zh-TW" sz="2400">
                <a:ea typeface="新細明體" charset="-120"/>
                <a:cs typeface="新細明體" charset="-120"/>
              </a:rPr>
              <a:t>the material but a static installation is also possible.</a:t>
            </a: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1362497" y="3839319"/>
            <a:ext cx="9077944" cy="316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b">
            <a:prstTxWarp prst="textNoShape">
              <a:avLst/>
            </a:prstTxWarp>
          </a:bodyPr>
          <a:lstStyle/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Faster measurement of the complete material</a:t>
            </a:r>
          </a:p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Mixtime reduction possible</a:t>
            </a:r>
          </a:p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No impact of mixer blades and air pockets</a:t>
            </a:r>
          </a:p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Minimal maintenance required (the wear of the paddles and the mixer floor does not affect the measurement)</a:t>
            </a:r>
          </a:p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Extremely fast temperature measurement</a:t>
            </a:r>
            <a:endParaRPr lang="zh-TW" altLang="en-GB" sz="2000">
              <a:ea typeface="標楷體" charset="0"/>
              <a:cs typeface="標楷體" charset="0"/>
            </a:endParaRPr>
          </a:p>
          <a:p>
            <a:pPr marL="342900" indent="-342900">
              <a:lnSpc>
                <a:spcPct val="80000"/>
              </a:lnSpc>
              <a:spcAft>
                <a:spcPts val="1800"/>
              </a:spcAft>
              <a:buClr>
                <a:schemeClr val="tx1"/>
              </a:buClr>
              <a:buFont typeface="Arial"/>
              <a:buChar char="•"/>
            </a:pPr>
            <a:r>
              <a:rPr lang="en-GB" altLang="zh-TW" sz="2000">
                <a:ea typeface="新細明體" charset="-120"/>
                <a:cs typeface="新細明體" charset="-120"/>
              </a:rPr>
              <a:t>Replaceable sensing arm</a:t>
            </a:r>
            <a:endParaRPr lang="zh-TW" altLang="en-GB" sz="2000">
              <a:ea typeface="新細明體" charset="-120"/>
              <a:cs typeface="新細明體" charset="-12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Sensor type 2: The Hydro-Probe Orbiter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14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pic>
        <p:nvPicPr>
          <p:cNvPr id="7" name="Picture 5" descr="orb_diag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7500" y="2637631"/>
            <a:ext cx="4713636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8" descr="orb_diag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184900" y="4009231"/>
            <a:ext cx="4106863" cy="23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15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pic>
        <p:nvPicPr>
          <p:cNvPr id="7" name="Picture 5" descr="DSC0000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11849" y="2772519"/>
            <a:ext cx="5409584" cy="4059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4" descr="DSC0000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39233" y="3153519"/>
            <a:ext cx="41656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16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pic>
        <p:nvPicPr>
          <p:cNvPr id="8" name="Picture 4" descr="Orbiter Photo in mix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87513" y="2854825"/>
            <a:ext cx="5541069" cy="415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17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pic>
        <p:nvPicPr>
          <p:cNvPr id="8" name="Picture 4" descr="IMG_2073_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5345" y="2913063"/>
            <a:ext cx="5384161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5" descr="IMG_207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54235" y="2935689"/>
            <a:ext cx="3012710" cy="401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18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9468683"/>
              </p:ext>
            </p:extLst>
          </p:nvPr>
        </p:nvGraphicFramePr>
        <p:xfrm>
          <a:off x="359321" y="2988543"/>
          <a:ext cx="4876800" cy="365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hoto Editor Photo" r:id="rId5" imgW="7621064" imgH="5714286" progId="">
                  <p:embed/>
                </p:oleObj>
              </mc:Choice>
              <mc:Fallback>
                <p:oleObj name="Photo Editor Photo" r:id="rId5" imgW="7621064" imgH="5714286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9321" y="2988543"/>
                        <a:ext cx="4876800" cy="3656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4" descr="DSC00156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480001" y="1908423"/>
            <a:ext cx="3581400" cy="4774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19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pic>
        <p:nvPicPr>
          <p:cNvPr id="7" name="Picture 4" descr="IMG_157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67433" y="2916535"/>
            <a:ext cx="3200400" cy="42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5" descr="IMG_130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168033" y="2078335"/>
            <a:ext cx="3200400" cy="42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7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2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6912049" y="1404367"/>
            <a:ext cx="37133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Aggregate measurement</a:t>
            </a:r>
          </a:p>
        </p:txBody>
      </p:sp>
      <p:grpSp>
        <p:nvGrpSpPr>
          <p:cNvPr id="5" name="Gruppierung 4"/>
          <p:cNvGrpSpPr/>
          <p:nvPr/>
        </p:nvGrpSpPr>
        <p:grpSpPr>
          <a:xfrm>
            <a:off x="569682" y="4788743"/>
            <a:ext cx="6395768" cy="2319528"/>
            <a:chOff x="575345" y="4788743"/>
            <a:chExt cx="6459378" cy="2319528"/>
          </a:xfrm>
        </p:grpSpPr>
        <p:pic>
          <p:nvPicPr>
            <p:cNvPr id="6" name="Bild 5" descr="hydro-probe_II_06a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345" y="4788743"/>
              <a:ext cx="3361944" cy="2319528"/>
            </a:xfrm>
            <a:prstGeom prst="rect">
              <a:avLst/>
            </a:prstGeom>
          </p:spPr>
        </p:pic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4175745" y="6732959"/>
              <a:ext cx="2858978" cy="3385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1600" dirty="0" err="1" smtClean="0"/>
                <a:t>Installation on conveyor belts</a:t>
              </a:r>
              <a:endParaRPr lang="en-GB" sz="1600" dirty="0"/>
            </a:p>
          </p:txBody>
        </p:sp>
      </p:grpSp>
      <p:grpSp>
        <p:nvGrpSpPr>
          <p:cNvPr id="8" name="Gruppierung 7"/>
          <p:cNvGrpSpPr/>
          <p:nvPr/>
        </p:nvGrpSpPr>
        <p:grpSpPr>
          <a:xfrm>
            <a:off x="2494749" y="2124447"/>
            <a:ext cx="8168013" cy="2642810"/>
            <a:chOff x="2519560" y="2124447"/>
            <a:chExt cx="8249257" cy="2642810"/>
          </a:xfrm>
        </p:grpSpPr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6768033" y="4428703"/>
              <a:ext cx="2709227" cy="3385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sz="1600" dirty="0" err="1" smtClean="0"/>
                <a:t>Installation in bins and silos</a:t>
              </a:r>
              <a:endParaRPr lang="en-GB" sz="1600" dirty="0"/>
            </a:p>
          </p:txBody>
        </p:sp>
        <p:grpSp>
          <p:nvGrpSpPr>
            <p:cNvPr id="10" name="Gruppierung 9"/>
            <p:cNvGrpSpPr/>
            <p:nvPr/>
          </p:nvGrpSpPr>
          <p:grpSpPr>
            <a:xfrm>
              <a:off x="2519560" y="2124447"/>
              <a:ext cx="8249257" cy="2448272"/>
              <a:chOff x="3348125" y="2196455"/>
              <a:chExt cx="6948300" cy="2062165"/>
            </a:xfrm>
          </p:grpSpPr>
          <p:pic>
            <p:nvPicPr>
              <p:cNvPr id="11" name="Bild 1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48125" y="2196455"/>
                <a:ext cx="3384376" cy="2062165"/>
              </a:xfrm>
              <a:prstGeom prst="rect">
                <a:avLst/>
              </a:prstGeom>
            </p:spPr>
          </p:pic>
          <p:pic>
            <p:nvPicPr>
              <p:cNvPr id="12" name="Bild 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16105" y="2268463"/>
                <a:ext cx="2880320" cy="1833307"/>
              </a:xfrm>
              <a:prstGeom prst="rect">
                <a:avLst/>
              </a:prstGeom>
            </p:spPr>
          </p:pic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918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20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43297" y="2052439"/>
            <a:ext cx="756084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Installation Hydro-Probe Orbiter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83657" y="2725146"/>
            <a:ext cx="4714392" cy="44144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7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21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65100" y="1494631"/>
            <a:ext cx="6492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de-DE" sz="2400"/>
              <a:t>Evaluation of mix homogeneity</a:t>
            </a:r>
          </a:p>
        </p:txBody>
      </p:sp>
      <p:pic>
        <p:nvPicPr>
          <p:cNvPr id="8" name="Picture 4" descr="moisture trace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74700" y="2256631"/>
            <a:ext cx="8532813" cy="3455988"/>
          </a:xfrm>
          <a:prstGeom prst="rect">
            <a:avLst/>
          </a:prstGeom>
          <a:noFill/>
        </p:spPr>
      </p:pic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2260600" y="6219031"/>
            <a:ext cx="6172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r>
              <a:rPr lang="en-GB" sz="3600"/>
              <a:t>How good is your mixer ?</a:t>
            </a:r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endParaRPr lang="en-GB" sz="3600">
              <a:solidFill>
                <a:schemeClr val="accent2"/>
              </a:solidFill>
            </a:endParaRPr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endParaRPr lang="en-GB" sz="3600">
              <a:solidFill>
                <a:schemeClr val="accent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7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22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pic>
        <p:nvPicPr>
          <p:cNvPr id="6" name="Picture 5" descr="D:\Downloads\Vortrag Berlin 2007\Graph01.t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79700" y="1418431"/>
            <a:ext cx="7848600" cy="5103794"/>
          </a:xfrm>
          <a:prstGeom prst="rect">
            <a:avLst/>
          </a:prstGeom>
          <a:noFill/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93700" y="6600031"/>
            <a:ext cx="386516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de-DE" sz="1400"/>
              <a:t>Hydro-Probe Orbiter in an Eirich R-Type mixer</a:t>
            </a:r>
          </a:p>
        </p:txBody>
      </p:sp>
      <p:sp>
        <p:nvSpPr>
          <p:cNvPr id="8" name="Text Box 9"/>
          <p:cNvSpPr txBox="1">
            <a:spLocks noChangeArrowheads="1"/>
          </p:cNvSpPr>
          <p:nvPr/>
        </p:nvSpPr>
        <p:spPr bwMode="auto">
          <a:xfrm>
            <a:off x="165100" y="1494631"/>
            <a:ext cx="6492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de-DE" sz="2400"/>
              <a:t>Evaluation of mix homogeneity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7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23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917700" y="2942431"/>
          <a:ext cx="6705600" cy="409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Diagramm" r:id="rId6" imgW="11836400" imgH="7213600" progId="Excel.Sheet.8">
                  <p:embed/>
                </p:oleObj>
              </mc:Choice>
              <mc:Fallback>
                <p:oleObj name="Diagramm" r:id="rId6" imgW="11836400" imgH="72136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7700" y="2942431"/>
                        <a:ext cx="6705600" cy="409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3574303" y="2485231"/>
            <a:ext cx="33923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Control of repeatability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237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3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912049" y="1404367"/>
            <a:ext cx="37133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Aggregate measurement</a:t>
            </a:r>
          </a:p>
        </p:txBody>
      </p:sp>
      <p:pic>
        <p:nvPicPr>
          <p:cNvPr id="14" name="Picture 2" descr="HT HP02 Nov99(2)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32500" y="3398838"/>
            <a:ext cx="3886200" cy="291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3" descr="HT HP02(2) Feb 00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93700" y="1493850"/>
            <a:ext cx="4953000" cy="3716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298851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4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12049" y="1404367"/>
            <a:ext cx="37133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Aggregate measurement</a:t>
            </a:r>
          </a:p>
        </p:txBody>
      </p:sp>
      <p:pic>
        <p:nvPicPr>
          <p:cNvPr id="8" name="Picture 2" descr="Under bin Korea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3700" y="1646238"/>
            <a:ext cx="4081463" cy="306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 descr="HT HP02 Aug98 belt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70500" y="2713038"/>
            <a:ext cx="4459288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918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5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912049" y="1404367"/>
            <a:ext cx="37133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Aggregate measurement</a:t>
            </a:r>
          </a:p>
        </p:txBody>
      </p:sp>
      <p:pic>
        <p:nvPicPr>
          <p:cNvPr id="6" name="Picture 1028" descr="HT HP02 Apr0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8148" y="1548383"/>
            <a:ext cx="6050748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27" descr="MountedProb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023106" y="2560638"/>
            <a:ext cx="2816225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918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6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1003300" y="3856831"/>
            <a:ext cx="2286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GB"/>
              <a:t>Hydro-Mix VII</a:t>
            </a: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5422900" y="5152231"/>
            <a:ext cx="3429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GB"/>
              <a:t>Hydro-Control VI</a:t>
            </a:r>
          </a:p>
        </p:txBody>
      </p:sp>
      <p:pic>
        <p:nvPicPr>
          <p:cNvPr id="8" name="Picture 21" descr="D:\Downloads\Präsentation Südafrika 2011\orbiter_arm_and_head_300dpi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46706" y="1723231"/>
            <a:ext cx="2900363" cy="2159000"/>
          </a:xfrm>
          <a:prstGeom prst="rect">
            <a:avLst/>
          </a:prstGeom>
          <a:noFill/>
        </p:spPr>
      </p:pic>
      <p:sp>
        <p:nvSpPr>
          <p:cNvPr id="9" name="Rectangle 22"/>
          <p:cNvSpPr>
            <a:spLocks noChangeArrowheads="1"/>
          </p:cNvSpPr>
          <p:nvPr/>
        </p:nvSpPr>
        <p:spPr bwMode="auto">
          <a:xfrm>
            <a:off x="5651506" y="3856832"/>
            <a:ext cx="3071011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GB"/>
              <a:t>Hydro-Probe Orbiter</a:t>
            </a:r>
          </a:p>
        </p:txBody>
      </p:sp>
      <p:pic>
        <p:nvPicPr>
          <p:cNvPr id="10" name="Picture 23" descr="D:\Downloads\Präsentation Südafrika 2011\Hydro-Mix VII 300dpi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4706" y="1723231"/>
            <a:ext cx="2619375" cy="2159000"/>
          </a:xfrm>
          <a:prstGeom prst="rect">
            <a:avLst/>
          </a:prstGeom>
          <a:noFill/>
        </p:spPr>
      </p:pic>
      <p:pic>
        <p:nvPicPr>
          <p:cNvPr id="11" name="Picture 24" descr="D:\Downloads\Präsentation Südafrika 2011\Hydro-Control VI transparent with small shadow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908300" y="4847431"/>
            <a:ext cx="2590800" cy="2274888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918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7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pic>
        <p:nvPicPr>
          <p:cNvPr id="12" name="Picture 15" descr="D:\Downloads\Präsentation Südafrika 2011\Hydro-Mix VII 300dpi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08700" y="1951843"/>
            <a:ext cx="3609975" cy="2974975"/>
          </a:xfrm>
          <a:prstGeom prst="rect">
            <a:avLst/>
          </a:prstGeom>
          <a:noFill/>
        </p:spPr>
      </p:pic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165100" y="5076031"/>
            <a:ext cx="10287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de-DE" sz="2000"/>
              <a:t>The Hydro-Mix VII with a replaceable ceramic sensing head is mainly used in Planetary, Turbo and Horizontal mixers. </a:t>
            </a:r>
          </a:p>
          <a:p>
            <a:r>
              <a:rPr lang="de-DE" sz="2000"/>
              <a:t>The sensor will normally be installed in the floor or in the side wall of the mixer.</a:t>
            </a: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143297" y="2052439"/>
            <a:ext cx="5791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GB" sz="2800"/>
              <a:t>Sensor type 1: The Hydro-Mix VII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4922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8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43297" y="1908423"/>
            <a:ext cx="525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r">
              <a:lnSpc>
                <a:spcPct val="70000"/>
              </a:lnSpc>
            </a:pPr>
            <a:r>
              <a:rPr lang="en-GB" sz="2800"/>
              <a:t>Installation of the Hydro-Mix VII</a:t>
            </a:r>
          </a:p>
        </p:txBody>
      </p:sp>
      <p:pic>
        <p:nvPicPr>
          <p:cNvPr id="9" name="Picture 7" descr="M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31900" y="2790031"/>
            <a:ext cx="2446338" cy="3810000"/>
          </a:xfrm>
          <a:prstGeom prst="rect">
            <a:avLst/>
          </a:prstGeom>
          <a:noFill/>
        </p:spPr>
      </p:pic>
      <p:pic>
        <p:nvPicPr>
          <p:cNvPr id="10" name="Picture 8" descr="M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718300" y="2713831"/>
            <a:ext cx="2286000" cy="3816350"/>
          </a:xfrm>
          <a:prstGeom prst="rect">
            <a:avLst/>
          </a:prstGeom>
          <a:noFill/>
        </p:spPr>
      </p:pic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384300" y="6371431"/>
            <a:ext cx="2133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r>
              <a:rPr lang="en-GB" sz="2000"/>
              <a:t>Planetary mixer</a:t>
            </a:r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6718300" y="6523831"/>
            <a:ext cx="2209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r>
              <a:rPr lang="en-GB" sz="2000"/>
              <a:t>Twin shaft mixer</a:t>
            </a:r>
          </a:p>
          <a:p>
            <a:pPr marL="342900" indent="-342900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  <a:p>
            <a:pPr marL="342900" indent="-342900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</p:txBody>
      </p:sp>
      <p:sp>
        <p:nvSpPr>
          <p:cNvPr id="16" name="Rectangle 6"/>
          <p:cNvSpPr>
            <a:spLocks noChangeArrowheads="1"/>
          </p:cNvSpPr>
          <p:nvPr/>
        </p:nvSpPr>
        <p:spPr bwMode="auto">
          <a:xfrm>
            <a:off x="1536700" y="2561431"/>
            <a:ext cx="18335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r>
              <a:rPr lang="en-GB" sz="2000"/>
              <a:t>Turbo mixer</a:t>
            </a:r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</p:txBody>
      </p:sp>
      <p:sp>
        <p:nvSpPr>
          <p:cNvPr id="17" name="Rectangle 9"/>
          <p:cNvSpPr>
            <a:spLocks noChangeArrowheads="1"/>
          </p:cNvSpPr>
          <p:nvPr/>
        </p:nvSpPr>
        <p:spPr bwMode="auto">
          <a:xfrm>
            <a:off x="6642100" y="2409031"/>
            <a:ext cx="2362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None/>
            </a:pPr>
            <a:r>
              <a:rPr lang="en-GB" sz="2000"/>
              <a:t>Single shaft mixer</a:t>
            </a:r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  <a:p>
            <a:pPr marL="342900" indent="-342900" algn="ctr">
              <a:spcBef>
                <a:spcPct val="20000"/>
              </a:spcBef>
              <a:buClr>
                <a:srgbClr val="FFFF00"/>
              </a:buClr>
              <a:buFont typeface="Wingdings" charset="2"/>
              <a:buChar char="§"/>
            </a:pPr>
            <a:endParaRPr lang="en-GB" sz="20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4541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Foliennummernplatzhalter 2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30F6A47-722E-CF4D-83F6-AB75083A5884}" type="slidenum">
              <a:rPr lang="en-GB"/>
              <a:pPr/>
              <a:t>9</a:t>
            </a:fld>
            <a:endParaRPr lang="en-GB" dirty="0"/>
          </a:p>
        </p:txBody>
      </p:sp>
      <p:sp>
        <p:nvSpPr>
          <p:cNvPr id="64515" name="Text Box 2"/>
          <p:cNvSpPr txBox="1">
            <a:spLocks noChangeArrowheads="1"/>
          </p:cNvSpPr>
          <p:nvPr/>
        </p:nvSpPr>
        <p:spPr bwMode="auto">
          <a:xfrm>
            <a:off x="1327324" y="427041"/>
            <a:ext cx="7997412" cy="597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4306" tIns="52153" rIns="104306" bIns="52153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 smtClean="0">
                <a:solidFill>
                  <a:srgbClr val="2E6D9F"/>
                </a:solidFill>
              </a:rPr>
              <a:t>Microwave </a:t>
            </a:r>
            <a:r>
              <a:rPr lang="en-GB" sz="3200" smtClean="0">
                <a:solidFill>
                  <a:srgbClr val="2E6D9F"/>
                </a:solidFill>
              </a:rPr>
              <a:t>Moisture Measurement</a:t>
            </a:r>
            <a:endParaRPr lang="en-GB" sz="3200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282125" y="1116335"/>
            <a:ext cx="351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Measurement in mixers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29505" y="1922115"/>
            <a:ext cx="5257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r">
              <a:lnSpc>
                <a:spcPct val="70000"/>
              </a:lnSpc>
            </a:pPr>
            <a:r>
              <a:rPr lang="en-GB" sz="2800"/>
              <a:t>Installation of the Hydro-Mix VII</a:t>
            </a:r>
          </a:p>
        </p:txBody>
      </p:sp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15905" y="3636615"/>
            <a:ext cx="4343400" cy="3257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1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81904" y="2531715"/>
            <a:ext cx="493471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5858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473</Words>
  <Application>Microsoft Macintosh PowerPoint</Application>
  <PresentationFormat>Benutzerdefiniert</PresentationFormat>
  <Paragraphs>130</Paragraphs>
  <Slides>23</Slides>
  <Notes>23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23</vt:i4>
      </vt:variant>
    </vt:vector>
  </HeadingPairs>
  <TitlesOfParts>
    <vt:vector size="26" baseType="lpstr">
      <vt:lpstr>Default Design</vt:lpstr>
      <vt:lpstr>Diagramm</vt:lpstr>
      <vt:lpstr>Photo Editor Photo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HYDRONIX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Melany George</dc:creator>
  <cp:lastModifiedBy>Holger Thomas</cp:lastModifiedBy>
  <cp:revision>320</cp:revision>
  <dcterms:created xsi:type="dcterms:W3CDTF">2011-09-28T08:49:46Z</dcterms:created>
  <dcterms:modified xsi:type="dcterms:W3CDTF">2014-01-27T14:40:45Z</dcterms:modified>
</cp:coreProperties>
</file>